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603" autoAdjust="0"/>
  </p:normalViewPr>
  <p:slideViewPr>
    <p:cSldViewPr>
      <p:cViewPr varScale="1">
        <p:scale>
          <a:sx n="66" d="100"/>
          <a:sy n="66" d="100"/>
        </p:scale>
        <p:origin x="-63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BC4F-42E7-4280-8207-BB01D2A0DA3B}" type="datetimeFigureOut">
              <a:rPr lang="en-US" smtClean="0"/>
              <a:pPr/>
              <a:t>11/3/2010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43303-AD72-4110-A917-9178451B39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502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BC4F-42E7-4280-8207-BB01D2A0DA3B}" type="datetimeFigureOut">
              <a:rPr lang="en-US" smtClean="0"/>
              <a:pPr/>
              <a:t>11/3/2010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43303-AD72-4110-A917-9178451B39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127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BC4F-42E7-4280-8207-BB01D2A0DA3B}" type="datetimeFigureOut">
              <a:rPr lang="en-US" smtClean="0"/>
              <a:pPr/>
              <a:t>11/3/2010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43303-AD72-4110-A917-9178451B39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236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BC4F-42E7-4280-8207-BB01D2A0DA3B}" type="datetimeFigureOut">
              <a:rPr lang="en-US" smtClean="0"/>
              <a:pPr/>
              <a:t>11/3/2010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43303-AD72-4110-A917-9178451B39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881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BC4F-42E7-4280-8207-BB01D2A0DA3B}" type="datetimeFigureOut">
              <a:rPr lang="en-US" smtClean="0"/>
              <a:pPr/>
              <a:t>11/3/2010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43303-AD72-4110-A917-9178451B39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302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BC4F-42E7-4280-8207-BB01D2A0DA3B}" type="datetimeFigureOut">
              <a:rPr lang="en-US" smtClean="0"/>
              <a:pPr/>
              <a:t>11/3/2010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43303-AD72-4110-A917-9178451B39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565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BC4F-42E7-4280-8207-BB01D2A0DA3B}" type="datetimeFigureOut">
              <a:rPr lang="en-US" smtClean="0"/>
              <a:pPr/>
              <a:t>11/3/2010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43303-AD72-4110-A917-9178451B39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287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BC4F-42E7-4280-8207-BB01D2A0DA3B}" type="datetimeFigureOut">
              <a:rPr lang="en-US" smtClean="0"/>
              <a:pPr/>
              <a:t>11/3/2010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43303-AD72-4110-A917-9178451B39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036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BC4F-42E7-4280-8207-BB01D2A0DA3B}" type="datetimeFigureOut">
              <a:rPr lang="en-US" smtClean="0"/>
              <a:pPr/>
              <a:t>11/3/2010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43303-AD72-4110-A917-9178451B39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329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BC4F-42E7-4280-8207-BB01D2A0DA3B}" type="datetimeFigureOut">
              <a:rPr lang="en-US" smtClean="0"/>
              <a:pPr/>
              <a:t>11/3/2010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43303-AD72-4110-A917-9178451B39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831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BC4F-42E7-4280-8207-BB01D2A0DA3B}" type="datetimeFigureOut">
              <a:rPr lang="en-US" smtClean="0"/>
              <a:pPr/>
              <a:t>11/3/2010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43303-AD72-4110-A917-9178451B39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638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BBC4F-42E7-4280-8207-BB01D2A0DA3B}" type="datetimeFigureOut">
              <a:rPr lang="en-US" smtClean="0"/>
              <a:pPr/>
              <a:t>11/3/2010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43303-AD72-4110-A917-9178451B39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48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/>
              <a:t>What Did We Learn from the Research on </a:t>
            </a:r>
            <a:r>
              <a:rPr lang="en-US" dirty="0" smtClean="0"/>
              <a:t>Instructional Television?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History of Ed Tech</a:t>
            </a:r>
          </a:p>
          <a:p>
            <a:pPr algn="r"/>
            <a:r>
              <a:rPr lang="en-US" dirty="0" smtClean="0"/>
              <a:t>EDC&amp;I 510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6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Some Important Caveats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TV came into classroom at same time it won wide acceptance in homes</a:t>
            </a:r>
          </a:p>
          <a:p>
            <a:r>
              <a:rPr lang="en-US" dirty="0" smtClean="0"/>
              <a:t>Variety of different purposes for use</a:t>
            </a:r>
          </a:p>
          <a:p>
            <a:pPr lvl="1"/>
            <a:r>
              <a:rPr lang="en-US" dirty="0" smtClean="0"/>
              <a:t>Regular instruction, as teacher substitute, in distance </a:t>
            </a:r>
            <a:r>
              <a:rPr lang="en-US" dirty="0" smtClean="0"/>
              <a:t>ed</a:t>
            </a:r>
            <a:r>
              <a:rPr lang="en-US" dirty="0" smtClean="0"/>
              <a:t>, for </a:t>
            </a:r>
            <a:r>
              <a:rPr lang="en-US" dirty="0" smtClean="0"/>
              <a:t>ed</a:t>
            </a:r>
            <a:r>
              <a:rPr lang="en-US" dirty="0" smtClean="0"/>
              <a:t> in non-school settings, etc.</a:t>
            </a:r>
          </a:p>
          <a:p>
            <a:r>
              <a:rPr lang="en-US" dirty="0" smtClean="0"/>
              <a:t>Fairly rapid evolution over 30 years (1950-80)</a:t>
            </a:r>
          </a:p>
          <a:p>
            <a:pPr lvl="1"/>
            <a:r>
              <a:rPr lang="en-US" dirty="0" smtClean="0"/>
              <a:t>Hardware costs, development of cheap VCRs, etc.</a:t>
            </a:r>
          </a:p>
          <a:p>
            <a:r>
              <a:rPr lang="en-US" dirty="0" smtClean="0"/>
              <a:t>Big government programs pushed development</a:t>
            </a:r>
          </a:p>
          <a:p>
            <a:pPr lvl="1"/>
            <a:r>
              <a:rPr lang="en-US" dirty="0" smtClean="0"/>
              <a:t>Sesame Street,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16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What Mattered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Careful design (attention to prior learning, developmental stages, etc.)</a:t>
            </a:r>
          </a:p>
          <a:p>
            <a:r>
              <a:rPr lang="en-US" dirty="0" smtClean="0"/>
              <a:t>Capitalization on associations already made via entertainment TV (pixilation, etc.)</a:t>
            </a:r>
          </a:p>
          <a:p>
            <a:r>
              <a:rPr lang="en-US" dirty="0" smtClean="0"/>
              <a:t>Constant comparison and contrast with high-production-value shows (commercials, etc.)</a:t>
            </a:r>
          </a:p>
          <a:p>
            <a:r>
              <a:rPr lang="en-US" dirty="0" smtClean="0"/>
              <a:t>Value of self-confrontation</a:t>
            </a:r>
          </a:p>
          <a:p>
            <a:pPr lvl="1"/>
            <a:r>
              <a:rPr lang="en-US" dirty="0" smtClean="0"/>
              <a:t>E.g., in teacher </a:t>
            </a:r>
            <a:r>
              <a:rPr lang="en-US" dirty="0" smtClean="0"/>
              <a:t>ed</a:t>
            </a:r>
            <a:r>
              <a:rPr lang="en-US" dirty="0" smtClean="0"/>
              <a:t> or any performance venue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5070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What Didn’t Matter So Much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Exposure to negative stimuli in entertainment TV (ads, violence, etc</a:t>
            </a:r>
            <a:r>
              <a:rPr lang="en-US" dirty="0" smtClean="0"/>
              <a:t>.)</a:t>
            </a:r>
            <a:endParaRPr lang="en-US" dirty="0" smtClean="0"/>
          </a:p>
          <a:p>
            <a:r>
              <a:rPr lang="en-US" dirty="0"/>
              <a:t>“Standard” production values (color, animation, etc.)</a:t>
            </a:r>
          </a:p>
          <a:p>
            <a:r>
              <a:rPr lang="en-US" dirty="0" smtClean="0"/>
              <a:t>Physical arrangement of viewing environments</a:t>
            </a:r>
          </a:p>
        </p:txBody>
      </p:sp>
    </p:spTree>
    <p:extLst>
      <p:ext uri="{BB962C8B-B14F-4D97-AF65-F5344CB8AC3E}">
        <p14:creationId xmlns:p14="http://schemas.microsoft.com/office/powerpoint/2010/main" val="74939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What Was Left Unanswered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Impact of long term exposure to mediated materials (attention span, etc.)</a:t>
            </a:r>
          </a:p>
          <a:p>
            <a:pPr lvl="1"/>
            <a:r>
              <a:rPr lang="en-US" dirty="0" smtClean="0"/>
              <a:t>Cf. wide use of Channel One &amp; what kids recall</a:t>
            </a:r>
            <a:endParaRPr lang="en-US" dirty="0" smtClean="0"/>
          </a:p>
          <a:p>
            <a:r>
              <a:rPr lang="en-US" dirty="0" smtClean="0"/>
              <a:t>“Print is hard, TV is easy”  Are they?</a:t>
            </a:r>
          </a:p>
          <a:p>
            <a:r>
              <a:rPr lang="en-US" dirty="0" smtClean="0"/>
              <a:t>“Visual literacy”  What is it?</a:t>
            </a:r>
          </a:p>
          <a:p>
            <a:pPr lvl="1"/>
            <a:r>
              <a:rPr lang="en-US" dirty="0" smtClean="0"/>
              <a:t>Cf. current interest in “Digital Storytelling”</a:t>
            </a:r>
          </a:p>
          <a:p>
            <a:r>
              <a:rPr lang="en-US" dirty="0" smtClean="0"/>
              <a:t>Is the Medium the Message?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16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 smtClean="0"/>
              <a:t>Questions that Faded with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Video as delivery vehicle for distance learning</a:t>
            </a:r>
          </a:p>
          <a:p>
            <a:pPr lvl="1"/>
            <a:r>
              <a:rPr lang="en-US" dirty="0" smtClean="0"/>
              <a:t>Was very hardware-intensive in cf. to online</a:t>
            </a:r>
          </a:p>
          <a:p>
            <a:r>
              <a:rPr lang="en-US" dirty="0" smtClean="0"/>
              <a:t>Complexity of delivering video signals</a:t>
            </a:r>
          </a:p>
          <a:p>
            <a:pPr lvl="1"/>
            <a:r>
              <a:rPr lang="en-US" dirty="0" smtClean="0"/>
              <a:t>Spread of CCTV, then VCRs</a:t>
            </a:r>
          </a:p>
          <a:p>
            <a:r>
              <a:rPr lang="en-US" dirty="0" smtClean="0"/>
              <a:t>Video as direct teacher substitute</a:t>
            </a:r>
          </a:p>
          <a:p>
            <a:pPr lvl="1"/>
            <a:r>
              <a:rPr lang="en-US" dirty="0" smtClean="0"/>
              <a:t>Teacher supply and demand now better understood and monitored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33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284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What Did We Learn from the Research on Instructional Television?</vt:lpstr>
      <vt:lpstr>Some Important Caveats</vt:lpstr>
      <vt:lpstr>What Mattered</vt:lpstr>
      <vt:lpstr>What Didn’t Matter So Much</vt:lpstr>
      <vt:lpstr>What Was Left Unanswered</vt:lpstr>
      <vt:lpstr>Questions that Faded with Time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Did We Learn from 70 Years of Research on Instructional Film?</dc:title>
  <dc:creator>S Kerr</dc:creator>
  <cp:lastModifiedBy>S Kerr</cp:lastModifiedBy>
  <cp:revision>11</cp:revision>
  <dcterms:created xsi:type="dcterms:W3CDTF">2010-10-20T17:32:49Z</dcterms:created>
  <dcterms:modified xsi:type="dcterms:W3CDTF">2010-11-03T18:12:46Z</dcterms:modified>
</cp:coreProperties>
</file>